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1"/>
  </p:notesMasterIdLst>
  <p:handoutMasterIdLst>
    <p:handoutMasterId r:id="rId12"/>
  </p:handoutMasterIdLst>
  <p:sldIdLst>
    <p:sldId id="266" r:id="rId3"/>
    <p:sldId id="277" r:id="rId4"/>
    <p:sldId id="286" r:id="rId5"/>
    <p:sldId id="284" r:id="rId6"/>
    <p:sldId id="285" r:id="rId7"/>
    <p:sldId id="278" r:id="rId8"/>
    <p:sldId id="287" r:id="rId9"/>
    <p:sldId id="281" r:id="rId10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6487" autoAdjust="0"/>
  </p:normalViewPr>
  <p:slideViewPr>
    <p:cSldViewPr>
      <p:cViewPr>
        <p:scale>
          <a:sx n="80" d="100"/>
          <a:sy n="80" d="100"/>
        </p:scale>
        <p:origin x="-1680" y="-288"/>
      </p:cViewPr>
      <p:guideLst>
        <p:guide orient="horz" pos="2160"/>
        <p:guide pos="3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/>
              <a:t>page number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99F0EA-0B86-49D7-86AB-D0F365EA9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en-US"/>
              <a:t>page number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7ED76C-53F8-4F18-B7F1-F99FB973D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number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00C256-4479-44AC-9921-55C75ADA13D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mppi Heading Slide &amp;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86104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167398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16913" y="6545263"/>
            <a:ext cx="792162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B7865-A6E9-409A-BB7A-F28ED6D48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2"/>
          <p:cNvSpPr>
            <a:spLocks noGrp="1"/>
          </p:cNvSpPr>
          <p:nvPr>
            <p:ph type="dt" sz="half" idx="11"/>
          </p:nvPr>
        </p:nvSpPr>
        <p:spPr>
          <a:xfrm>
            <a:off x="457200" y="6448425"/>
            <a:ext cx="9461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174AE-41B7-48B5-87D2-A44657831A31}" type="datetimeFigureOut">
              <a:rPr lang="fi-FI"/>
              <a:pPr>
                <a:defRPr/>
              </a:pPr>
              <a:t>20.4.2014</a:t>
            </a:fld>
            <a:endParaRPr lang="fi-FI" dirty="0"/>
          </a:p>
        </p:txBody>
      </p:sp>
      <p:sp>
        <p:nvSpPr>
          <p:cNvPr id="6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403350" y="6448425"/>
            <a:ext cx="64087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emppi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104" y="1166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5111750" cy="5853113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8104" y="1340768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F5F98-E5FA-4B63-98CA-4DA060E6E6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mppi 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3669" y="692696"/>
            <a:ext cx="4838771" cy="72008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66" y="0"/>
            <a:ext cx="3479913" cy="6021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body" idx="11"/>
          </p:nvPr>
        </p:nvSpPr>
        <p:spPr>
          <a:xfrm>
            <a:off x="3707904" y="1484784"/>
            <a:ext cx="4824536" cy="446449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Bulleted list – First level headline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B147E-0B24-45CB-B1BA-54B1C70DC7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mppi Heading Page,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7167398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D034D-EA76-4A2D-BA10-FB59A935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mppi Heading Pag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89CF-0166-4548-9C5A-7EC1EBE91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mppi 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042" y="1916832"/>
            <a:ext cx="7499350" cy="3671887"/>
          </a:xfrm>
        </p:spPr>
        <p:txBody>
          <a:bodyPr/>
          <a:lstStyle/>
          <a:p>
            <a:pPr lvl="0"/>
            <a:endParaRPr lang="fi-FI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AEF3D-2BB5-4D55-BD79-11E71042E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mppi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989138"/>
            <a:ext cx="3816424" cy="36721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989138"/>
            <a:ext cx="3888432" cy="3671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04719-13F3-4A01-ABED-7C88DFDF11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emppi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30D3D-6211-45CB-9984-5DAFA3D537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mppi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E32C8-1944-40E0-A618-B0CBFBA0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mppi 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27630-6AC3-41CF-8568-D5BAD2779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mppi 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 userDrawn="1"/>
        </p:nvSpPr>
        <p:spPr bwMode="auto">
          <a:xfrm>
            <a:off x="385763" y="404813"/>
            <a:ext cx="821531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57300"/>
                </a:solidFill>
                <a:latin typeface="Arial Narrow" pitchFamily="34" charset="0"/>
                <a:cs typeface="Arial" charset="0"/>
              </a:defRPr>
            </a:lvl9pPr>
          </a:lstStyle>
          <a:p>
            <a:pPr algn="ctr">
              <a:defRPr/>
            </a:pPr>
            <a:endParaRPr lang="fi-FI" kern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1216" y="1340768"/>
            <a:ext cx="8147248" cy="432928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Bulleted list – First level headline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97FD-EFB5-483E-A558-1B2E4AAFA2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urv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06688"/>
            <a:ext cx="9144000" cy="41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2924175"/>
            <a:ext cx="71675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smtClean="0"/>
          </a:p>
        </p:txBody>
      </p:sp>
      <p:pic>
        <p:nvPicPr>
          <p:cNvPr id="1028" name="Picture 5" descr="Kemppi_logo_Joy_RG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6425" y="476250"/>
            <a:ext cx="16621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2413" y="6383338"/>
            <a:ext cx="503237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B6AFFEF-0905-47D7-9F64-66008AF34F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1752600" y="6376988"/>
            <a:ext cx="981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07D063-967A-4119-B338-02DD9A98C20E}" type="datetimeFigureOut">
              <a:rPr lang="fi-FI"/>
              <a:pPr>
                <a:defRPr/>
              </a:pPr>
              <a:t>20.4.2014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733675" y="6376988"/>
            <a:ext cx="637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4838" y="1052513"/>
            <a:ext cx="82153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1663" y="1989138"/>
            <a:ext cx="74993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pic>
        <p:nvPicPr>
          <p:cNvPr id="5124" name="Picture 5" descr="Kemppi_logo_Joy_RG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59625" y="6248400"/>
            <a:ext cx="14446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0" y="6094413"/>
            <a:ext cx="8604250" cy="0"/>
          </a:xfrm>
          <a:prstGeom prst="line">
            <a:avLst/>
          </a:prstGeom>
          <a:noFill/>
          <a:ln w="12700">
            <a:solidFill>
              <a:srgbClr val="F573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fi-FI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2413" y="6383338"/>
            <a:ext cx="503237" cy="287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BF1196F-5AF7-41C3-B7B8-669F3CCEDD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6" r:id="rId6"/>
    <p:sldLayoutId id="2147483661" r:id="rId7"/>
    <p:sldLayoutId id="2147483662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573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57300"/>
        </a:buClr>
        <a:buChar char="•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E:\!!_NEW_MARKETING_DISK\marketing_material\presentation\Master S400 &amp; 500\masterS400&amp;500_PowerPoint-Slide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501650" y="2462213"/>
            <a:ext cx="68040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i-FI" sz="3600" b="1">
                <a:solidFill>
                  <a:srgbClr val="F57300"/>
                </a:solidFill>
                <a:latin typeface="Arial Narrow" pitchFamily="34" charset="0"/>
              </a:rPr>
              <a:t>Master S400 &amp; S500</a:t>
            </a:r>
            <a:endParaRPr lang="en-US" sz="3600" b="1">
              <a:solidFill>
                <a:srgbClr val="F57300"/>
              </a:solidFill>
              <a:latin typeface="Arial Narrow" pitchFamily="34" charset="0"/>
            </a:endParaRPr>
          </a:p>
        </p:txBody>
      </p:sp>
      <p:sp>
        <p:nvSpPr>
          <p:cNvPr id="16387" name="Rectangle 2"/>
          <p:cNvSpPr txBox="1">
            <a:spLocks noChangeArrowheads="1"/>
          </p:cNvSpPr>
          <p:nvPr/>
        </p:nvSpPr>
        <p:spPr bwMode="auto">
          <a:xfrm>
            <a:off x="503238" y="2924175"/>
            <a:ext cx="680561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>
                <a:solidFill>
                  <a:srgbClr val="F57300"/>
                </a:solidFill>
                <a:latin typeface="Arial Narrow" pitchFamily="34" charset="0"/>
              </a:rPr>
              <a:t>Nová přenosná třída napájení od</a:t>
            </a:r>
            <a:r>
              <a:rPr lang="en-US" sz="2400">
                <a:solidFill>
                  <a:srgbClr val="F57300"/>
                </a:solidFill>
                <a:latin typeface="Arial Narrow" pitchFamily="34" charset="0"/>
              </a:rPr>
              <a:t> Kemppi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Placeholder 4"/>
          <p:cNvSpPr>
            <a:spLocks noGrp="1"/>
          </p:cNvSpPr>
          <p:nvPr>
            <p:ph type="body" idx="1"/>
          </p:nvPr>
        </p:nvSpPr>
        <p:spPr>
          <a:xfrm>
            <a:off x="611188" y="1449388"/>
            <a:ext cx="4900612" cy="4535487"/>
          </a:xfrm>
        </p:spPr>
        <p:txBody>
          <a:bodyPr/>
          <a:lstStyle/>
          <a:p>
            <a:r>
              <a:rPr lang="cs-CZ" sz="1800" smtClean="0"/>
              <a:t>Skromnější velikosti Master S zakrývá napájecí skříň MMA svářecího zařízení, které nabízí </a:t>
            </a:r>
            <a:r>
              <a:rPr lang="cs-CZ" sz="1800" b="1" smtClean="0"/>
              <a:t>významnou svařovací kapacitu  400/500 A 60% ED</a:t>
            </a:r>
            <a:r>
              <a:rPr lang="cs-CZ" sz="1800" smtClean="0"/>
              <a:t> </a:t>
            </a:r>
            <a:endParaRPr lang="en-GB" sz="1800" b="1" smtClean="0"/>
          </a:p>
          <a:p>
            <a:pPr>
              <a:buFont typeface="Symbol" pitchFamily="18" charset="2"/>
              <a:buChar char=""/>
            </a:pPr>
            <a:r>
              <a:rPr lang="cs-CZ" sz="1800" smtClean="0"/>
              <a:t>Master S400/500 jsou robustní,</a:t>
            </a:r>
            <a:r>
              <a:rPr lang="cs-CZ" sz="1800" b="1" smtClean="0"/>
              <a:t> přenosná řešení pro MMA</a:t>
            </a:r>
            <a:r>
              <a:rPr lang="cs-CZ" sz="1800" smtClean="0"/>
              <a:t> sváření v dílně nebo venku</a:t>
            </a:r>
          </a:p>
          <a:p>
            <a:pPr>
              <a:buFont typeface="Symbol" pitchFamily="18" charset="2"/>
              <a:buChar char=""/>
            </a:pPr>
            <a:r>
              <a:rPr lang="cs-CZ" sz="1800" smtClean="0"/>
              <a:t>Svařovací charakteristika </a:t>
            </a:r>
            <a:r>
              <a:rPr lang="cs-CZ" sz="1800" b="1" smtClean="0"/>
              <a:t>vhodná pro všechny typy elektrod,  </a:t>
            </a:r>
            <a:r>
              <a:rPr lang="cs-CZ" sz="1800" smtClean="0"/>
              <a:t>nabízí univerzální stroj pro vysoce kvalitní svařování kdekoliv</a:t>
            </a:r>
          </a:p>
          <a:p>
            <a:pPr>
              <a:buFont typeface="Symbol" pitchFamily="18" charset="2"/>
              <a:buChar char=""/>
            </a:pPr>
            <a:r>
              <a:rPr lang="cs-CZ" sz="1800" b="1" smtClean="0"/>
              <a:t>Velký a jasný displej ovládacího panelu</a:t>
            </a:r>
          </a:p>
          <a:p>
            <a:pPr>
              <a:buFont typeface="Symbol" pitchFamily="18" charset="2"/>
              <a:buChar char=""/>
            </a:pPr>
            <a:r>
              <a:rPr lang="cs-CZ" sz="1800" smtClean="0"/>
              <a:t>DC TIG kontaktní zapalování funguje jako standart</a:t>
            </a:r>
          </a:p>
        </p:txBody>
      </p:sp>
      <p:sp>
        <p:nvSpPr>
          <p:cNvPr id="1843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187750-6FCD-45A0-AD1D-6A156DA3FC5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604838" y="533400"/>
            <a:ext cx="82153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Vlastnosti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  <p:pic>
        <p:nvPicPr>
          <p:cNvPr id="18436" name="Picture 2" descr="E:\!!_NEW_MARKETING_DISK\marketing_material\presentation\Master S400 &amp; 500\masterS400&amp;500_PowerPoint-Slide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0538" y="1406525"/>
            <a:ext cx="308292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4"/>
          <p:cNvSpPr>
            <a:spLocks noGrp="1"/>
          </p:cNvSpPr>
          <p:nvPr>
            <p:ph type="body" idx="1"/>
          </p:nvPr>
        </p:nvSpPr>
        <p:spPr>
          <a:xfrm>
            <a:off x="755650" y="1563688"/>
            <a:ext cx="5111750" cy="4537075"/>
          </a:xfrm>
        </p:spPr>
        <p:txBody>
          <a:bodyPr/>
          <a:lstStyle/>
          <a:p>
            <a:pPr>
              <a:buFont typeface="Symbol" pitchFamily="18" charset="2"/>
              <a:buChar char=""/>
            </a:pPr>
            <a:r>
              <a:rPr lang="cs-CZ" sz="1800" smtClean="0"/>
              <a:t>Velikost a váha</a:t>
            </a:r>
            <a:endParaRPr lang="en-GB" sz="1800" smtClean="0"/>
          </a:p>
          <a:p>
            <a:pPr lvl="1"/>
            <a:r>
              <a:rPr lang="en-GB" sz="1800" smtClean="0"/>
              <a:t>530x270x320mm</a:t>
            </a:r>
            <a:endParaRPr lang="en-US" sz="1800" smtClean="0"/>
          </a:p>
          <a:p>
            <a:pPr lvl="1"/>
            <a:r>
              <a:rPr lang="en-GB" sz="1800" smtClean="0"/>
              <a:t>20kg / 25kg</a:t>
            </a:r>
          </a:p>
          <a:p>
            <a:r>
              <a:rPr lang="cs-CZ" sz="1800" smtClean="0"/>
              <a:t>Možnost dálkového ovládání</a:t>
            </a:r>
          </a:p>
          <a:p>
            <a:r>
              <a:rPr lang="cs-CZ" sz="1800" smtClean="0"/>
              <a:t>Kompatibilní s napájecí sítí nebo generátorem</a:t>
            </a:r>
          </a:p>
          <a:p>
            <a:r>
              <a:rPr lang="cs-CZ" sz="1800" smtClean="0"/>
              <a:t>Rozsah provozních teplot -20 … + 50°C</a:t>
            </a:r>
          </a:p>
          <a:p>
            <a:r>
              <a:rPr lang="cs-CZ" sz="1800" smtClean="0"/>
              <a:t>Široká tolerance připojeného napětí 380 – 440 V, ±10%</a:t>
            </a:r>
          </a:p>
          <a:p>
            <a:r>
              <a:rPr lang="cs-CZ" sz="1800" smtClean="0"/>
              <a:t>M</a:t>
            </a:r>
            <a:r>
              <a:rPr lang="en-GB" sz="1800" smtClean="0"/>
              <a:t>enu</a:t>
            </a:r>
            <a:r>
              <a:rPr lang="cs-CZ" sz="1800" smtClean="0"/>
              <a:t> nastavení</a:t>
            </a:r>
            <a:endParaRPr lang="en-GB" sz="1800" smtClean="0"/>
          </a:p>
          <a:p>
            <a:endParaRPr lang="en-GB" sz="1800" smtClean="0"/>
          </a:p>
          <a:p>
            <a:endParaRPr lang="en-GB" sz="1800" smtClean="0"/>
          </a:p>
        </p:txBody>
      </p:sp>
      <p:sp>
        <p:nvSpPr>
          <p:cNvPr id="194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CD40CA-E787-4D87-8557-91BF88221BD2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19459" name="Picture 2" descr="C:\Documents and Settings\vaermjar\Local Settings\Temporary Internet Files\Content.Outlook\A2ALAJCL\master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4175" y="1484313"/>
            <a:ext cx="32369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1187450" y="4797425"/>
            <a:ext cx="5103813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i="1"/>
              <a:t>N</a:t>
            </a:r>
            <a:r>
              <a:rPr lang="cs-CZ" sz="1000" b="1" i="1"/>
              <a:t>ázev</a:t>
            </a:r>
            <a:r>
              <a:rPr lang="en-US" sz="1000" b="1" i="1"/>
              <a:t>        	 Fun</a:t>
            </a:r>
            <a:r>
              <a:rPr lang="cs-CZ" sz="1000" b="1" i="1"/>
              <a:t>kce</a:t>
            </a:r>
            <a:r>
              <a:rPr lang="en-US" sz="1000" b="1" i="1"/>
              <a:t>        	</a:t>
            </a:r>
            <a:r>
              <a:rPr lang="en-US" sz="1000" i="1"/>
              <a:t>	Fa</a:t>
            </a:r>
            <a:r>
              <a:rPr lang="cs-CZ" sz="1000" i="1"/>
              <a:t>k</a:t>
            </a:r>
            <a:r>
              <a:rPr lang="en-US" sz="1000" i="1"/>
              <a:t>tor       	</a:t>
            </a:r>
            <a:r>
              <a:rPr lang="cs-CZ" sz="1000" i="1"/>
              <a:t>Rozsah nastavení</a:t>
            </a:r>
            <a:endParaRPr lang="en-GB" sz="1000"/>
          </a:p>
          <a:p>
            <a:r>
              <a:rPr lang="en-US" sz="1000"/>
              <a:t>Cel.            	</a:t>
            </a:r>
            <a:r>
              <a:rPr lang="cs-CZ" sz="1000"/>
              <a:t>Celulózové mat.</a:t>
            </a:r>
            <a:r>
              <a:rPr lang="cs-CZ"/>
              <a:t> </a:t>
            </a:r>
            <a:r>
              <a:rPr lang="en-US" sz="1000"/>
              <a:t>                  	OFF 	  ON/OFF</a:t>
            </a:r>
            <a:endParaRPr lang="en-GB" sz="1000"/>
          </a:p>
          <a:p>
            <a:r>
              <a:rPr lang="en-US" sz="1000"/>
              <a:t>Ant.            	</a:t>
            </a:r>
            <a:r>
              <a:rPr lang="cs-CZ" sz="1000"/>
              <a:t>Nemrznoucí směsi</a:t>
            </a:r>
            <a:r>
              <a:rPr lang="en-US" sz="1000"/>
              <a:t>                    	ON                  	  ON/OFF</a:t>
            </a:r>
            <a:endParaRPr lang="en-GB" sz="1000"/>
          </a:p>
          <a:p>
            <a:r>
              <a:rPr lang="en-US" sz="1000"/>
              <a:t>Cab.           	</a:t>
            </a:r>
            <a:r>
              <a:rPr lang="cs-CZ" sz="1000"/>
              <a:t>Dlouhé kabely</a:t>
            </a:r>
            <a:r>
              <a:rPr lang="en-US" sz="1000"/>
              <a:t>               	OFF                  	  ON/Off</a:t>
            </a:r>
            <a:endParaRPr lang="en-GB" sz="1000"/>
          </a:p>
          <a:p>
            <a:r>
              <a:rPr lang="en-US" sz="1000"/>
              <a:t>GEn           	Gener</a:t>
            </a:r>
            <a:r>
              <a:rPr lang="cs-CZ" sz="1000"/>
              <a:t>á</a:t>
            </a:r>
            <a:r>
              <a:rPr lang="en-US" sz="1000"/>
              <a:t>tor                    	OFF                     ON/OFF</a:t>
            </a:r>
            <a:endParaRPr lang="en-GB" sz="1000"/>
          </a:p>
          <a:p>
            <a:r>
              <a:rPr lang="en-US" sz="1000"/>
              <a:t>Fac. 	</a:t>
            </a:r>
            <a:r>
              <a:rPr lang="cs-CZ" sz="1000"/>
              <a:t>Obnovení nastavení z výroby</a:t>
            </a:r>
            <a:r>
              <a:rPr lang="en-US" sz="1000"/>
              <a:t> 	OFF               	  rES/OFF</a:t>
            </a:r>
            <a:endParaRPr lang="en-GB" sz="1000"/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604838" y="533400"/>
            <a:ext cx="82153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Vlastnosti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F8D9F2-A323-4FEC-BB8E-1D2E7FAA1EB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Text Placeholder 1"/>
          <p:cNvSpPr>
            <a:spLocks noGrp="1"/>
          </p:cNvSpPr>
          <p:nvPr>
            <p:ph type="body" idx="1"/>
          </p:nvPr>
        </p:nvSpPr>
        <p:spPr>
          <a:xfrm>
            <a:off x="604838" y="1808163"/>
            <a:ext cx="4824412" cy="4824412"/>
          </a:xfrm>
        </p:spPr>
        <p:txBody>
          <a:bodyPr/>
          <a:lstStyle/>
          <a:p>
            <a:r>
              <a:rPr lang="cs-CZ" sz="1800" smtClean="0"/>
              <a:t>Úpravy </a:t>
            </a:r>
            <a:r>
              <a:rPr lang="cs-CZ" sz="1800" b="1" smtClean="0"/>
              <a:t>teplý start a Arc force (silný oblouk)</a:t>
            </a:r>
            <a:r>
              <a:rPr lang="cs-CZ" sz="1800" smtClean="0"/>
              <a:t> pro </a:t>
            </a:r>
            <a:r>
              <a:rPr lang="cs-CZ" sz="1800" b="1" smtClean="0"/>
              <a:t>optimalizované starty a řízení oblouku</a:t>
            </a:r>
            <a:r>
              <a:rPr lang="cs-CZ" sz="1800" smtClean="0"/>
              <a:t> s alternativními typy elektrod, zaručující  neustálé řízení bezchybné a ustálené tavné lázně</a:t>
            </a:r>
          </a:p>
          <a:p>
            <a:r>
              <a:rPr lang="cs-CZ" sz="1800" b="1" smtClean="0"/>
              <a:t>Velké ovládací knoflíky</a:t>
            </a:r>
            <a:r>
              <a:rPr lang="cs-CZ" sz="1800" smtClean="0"/>
              <a:t>, aby nastavení a seřízení bylo jednoduché  i v rukavicích</a:t>
            </a:r>
          </a:p>
          <a:p>
            <a:r>
              <a:rPr lang="cs-CZ" sz="1800" b="1" smtClean="0"/>
              <a:t>Zobrazení parametrů</a:t>
            </a:r>
            <a:r>
              <a:rPr lang="cs-CZ" sz="1800" smtClean="0"/>
              <a:t> zaručuje přesné a rychlé nastavení a umožňuje řídit svařovací parametry, které jsou použity v souladu s WPS.</a:t>
            </a:r>
          </a:p>
          <a:p>
            <a:pPr>
              <a:buFont typeface="Arial" charset="0"/>
              <a:buNone/>
            </a:pPr>
            <a:endParaRPr lang="en-GB" sz="1800" smtClean="0"/>
          </a:p>
        </p:txBody>
      </p:sp>
      <p:pic>
        <p:nvPicPr>
          <p:cNvPr id="20483" name="Picture 3" descr="C:\Documents and Settings\vaermjar\Local Settings\Temporary Internet Files\Content.Outlook\A2ALAJCL\Hiarc Master 500 ku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0" y="765175"/>
            <a:ext cx="3151188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04838" y="533400"/>
            <a:ext cx="82153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Výhody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  <p:pic>
        <p:nvPicPr>
          <p:cNvPr id="20485" name="Picture 2" descr="C:\Documents and Settings\vaermjar\Local Settings\Temporary Internet Files\Content.Outlook\A2ALAJCL\master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4825" y="2924175"/>
            <a:ext cx="323532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EC56387-1A5B-41D0-85B5-571E622E09F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Text Placeholder 1"/>
          <p:cNvSpPr>
            <a:spLocks noGrp="1"/>
          </p:cNvSpPr>
          <p:nvPr>
            <p:ph type="body" idx="1"/>
          </p:nvPr>
        </p:nvSpPr>
        <p:spPr>
          <a:xfrm>
            <a:off x="630238" y="1406525"/>
            <a:ext cx="4826000" cy="4824413"/>
          </a:xfrm>
        </p:spPr>
        <p:txBody>
          <a:bodyPr/>
          <a:lstStyle/>
          <a:p>
            <a:r>
              <a:rPr lang="cs-CZ" sz="1800" b="1" smtClean="0"/>
              <a:t>Velká rezerva napětí oblouku </a:t>
            </a:r>
            <a:r>
              <a:rPr lang="cs-CZ" sz="1800" smtClean="0"/>
              <a:t>umožňuje použití s extra dlouhým přívodním kabelem i s kabely svařovací soustavy. Díky tomu, je toto zařízení ideální pro použití na velkých stavbách.</a:t>
            </a:r>
          </a:p>
          <a:p>
            <a:r>
              <a:rPr lang="cs-CZ" sz="1800" b="1" smtClean="0"/>
              <a:t>VRD</a:t>
            </a:r>
            <a:r>
              <a:rPr lang="cs-CZ" sz="1800" smtClean="0"/>
              <a:t> (Voltage Reduce Device) umožňuje použití Master S400/500 v místech, kde je požadována snížená hodnota napětí naprázdno.</a:t>
            </a:r>
          </a:p>
          <a:p>
            <a:r>
              <a:rPr lang="cs-CZ" sz="1800" b="1" smtClean="0"/>
              <a:t>Univerzální</a:t>
            </a:r>
            <a:endParaRPr lang="en-GB" sz="1800" b="1" smtClean="0"/>
          </a:p>
          <a:p>
            <a:pPr lvl="2"/>
            <a:r>
              <a:rPr lang="cs-CZ" smtClean="0"/>
              <a:t>Kontaktní zapalování TIG DC</a:t>
            </a:r>
          </a:p>
          <a:p>
            <a:pPr lvl="2"/>
            <a:r>
              <a:rPr lang="cs-CZ" smtClean="0"/>
              <a:t>Drážkování</a:t>
            </a:r>
          </a:p>
          <a:p>
            <a:pPr lvl="2"/>
            <a:r>
              <a:rPr lang="cs-CZ" smtClean="0"/>
              <a:t>Napájecí zdroj od společnosti KEMPPI</a:t>
            </a:r>
          </a:p>
          <a:p>
            <a:pPr lvl="2"/>
            <a:r>
              <a:rPr lang="cs-CZ" smtClean="0"/>
              <a:t>Systémy detekce napětí drátu a in-line řešení TIG</a:t>
            </a:r>
            <a:endParaRPr lang="en-GB" smtClean="0"/>
          </a:p>
        </p:txBody>
      </p:sp>
      <p:pic>
        <p:nvPicPr>
          <p:cNvPr id="21507" name="Picture 2" descr="C:\Documents and Settings\vaermjar\Local Settings\Temporary Internet Files\Content.Outlook\A2ALAJCL\master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7638" y="2420938"/>
            <a:ext cx="32353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604838" y="533400"/>
            <a:ext cx="82153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Výhody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1EF1F6-4F8C-43FF-A36E-F27A0D7BBA8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Text Placeholder 1"/>
          <p:cNvSpPr>
            <a:spLocks noGrp="1"/>
          </p:cNvSpPr>
          <p:nvPr>
            <p:ph type="body" idx="1"/>
          </p:nvPr>
        </p:nvSpPr>
        <p:spPr>
          <a:xfrm>
            <a:off x="539750" y="1406525"/>
            <a:ext cx="8147050" cy="4376738"/>
          </a:xfrm>
        </p:spPr>
        <p:txBody>
          <a:bodyPr/>
          <a:lstStyle/>
          <a:p>
            <a:pPr marL="285750" indent="-285750"/>
            <a:r>
              <a:rPr lang="cs-CZ" sz="1600" b="1" smtClean="0"/>
              <a:t>Úspory v dopravě a manipulaci – lehký a přenosný</a:t>
            </a:r>
            <a:endParaRPr lang="cs-CZ" sz="1600" smtClean="0"/>
          </a:p>
          <a:p>
            <a:pPr marL="800100" lvl="3" indent="-342900"/>
            <a:r>
              <a:rPr lang="cs-CZ" smtClean="0"/>
              <a:t>Bez nutnosti nákladního automobilu – pro převoz postačuje osobní automobil nebo dodávka</a:t>
            </a:r>
          </a:p>
          <a:p>
            <a:pPr marL="800100" lvl="3" indent="-342900"/>
            <a:r>
              <a:rPr lang="cs-CZ" smtClean="0"/>
              <a:t>Svářeč je schopen sám přenášet zařízení MASTER S400/500, není potřeba používat k přemístění jeřáb, či vysokozdvižný vozík → Úspora času 2% z pracovní doby, to znamená, € 1000 - € 1500  / svářeč / rok / přesuny + navíc odpadají další extra náklady na řidiče vysokozdvižného vozíku nebo jeřábu</a:t>
            </a:r>
          </a:p>
          <a:p>
            <a:pPr marL="285750" indent="-285750"/>
            <a:r>
              <a:rPr lang="cs-CZ" sz="1600" b="1" smtClean="0"/>
              <a:t>Použití s extra dlouhým přívodním kabelem i s kabely svařovací soustavy</a:t>
            </a:r>
            <a:endParaRPr lang="cs-CZ" sz="1600" smtClean="0"/>
          </a:p>
          <a:p>
            <a:pPr marL="742950" lvl="2" indent="-342900"/>
            <a:r>
              <a:rPr lang="cs-CZ" sz="1600" smtClean="0"/>
              <a:t>Žádná další potřebná opatření pro připojení zařízení do elektrické sítě → což jsou další náklady navíc pro připojení ( transport, instalace, materiál…)? → €1000,-? nebo € 5000,-?</a:t>
            </a:r>
          </a:p>
          <a:p>
            <a:pPr marL="285750" indent="-285750"/>
            <a:r>
              <a:rPr lang="cs-CZ" sz="1600" b="1" smtClean="0"/>
              <a:t>Dálkové ovládání</a:t>
            </a:r>
            <a:endParaRPr lang="cs-CZ" sz="1600" smtClean="0"/>
          </a:p>
          <a:p>
            <a:pPr marL="742950" lvl="2" indent="-342900"/>
            <a:r>
              <a:rPr lang="cs-CZ" sz="1600" smtClean="0"/>
              <a:t>1-2% úspora pracovního času, když jsou dobře nastaveny svařovací parametry, z celkového svařovacího času → Snadno ušetřeny stovky €</a:t>
            </a:r>
            <a:endParaRPr lang="en-GB" sz="1600" smtClean="0"/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539750" y="533400"/>
            <a:ext cx="82153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Přínosy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Documents and Settings\vaermjar\Local Settings\Temporary Internet Files\Content.Outlook\A2ALAJCL\master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0" y="3041650"/>
            <a:ext cx="3236913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B54984-D909-45F3-831D-5296AA239E7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5" name="Text Placeholder 1"/>
          <p:cNvSpPr>
            <a:spLocks noGrp="1"/>
          </p:cNvSpPr>
          <p:nvPr>
            <p:ph type="body" idx="1"/>
          </p:nvPr>
        </p:nvSpPr>
        <p:spPr>
          <a:xfrm>
            <a:off x="468313" y="1428750"/>
            <a:ext cx="5327650" cy="4376738"/>
          </a:xfrm>
        </p:spPr>
        <p:txBody>
          <a:bodyPr/>
          <a:lstStyle/>
          <a:p>
            <a:r>
              <a:rPr lang="cs-CZ" smtClean="0"/>
              <a:t>Kryt ovládacího panelu z plexiskla.</a:t>
            </a:r>
          </a:p>
          <a:p>
            <a:pPr marL="742950" lvl="2" indent="-342900"/>
            <a:r>
              <a:rPr lang="cs-CZ" smtClean="0"/>
              <a:t>Úspory v nákladech na údržbu → pár set €  při  ceně ovládacích knoflíků nebo zlomeného panelu</a:t>
            </a:r>
          </a:p>
          <a:p>
            <a:pPr marL="742950" lvl="2" indent="-342900"/>
            <a:r>
              <a:rPr lang="cs-CZ" smtClean="0"/>
              <a:t>Napájecí zdroj od společnosti KEMPPI, Systémy detekce napětí drátu a in-line řešení TIG</a:t>
            </a:r>
          </a:p>
          <a:p>
            <a:pPr marL="742950" lvl="2" indent="-342900"/>
            <a:r>
              <a:rPr lang="cs-CZ" smtClean="0"/>
              <a:t>Investiční úspora → žádný další napájecí zdroj pro svařování metodou MIG při použití ArcFeed, napětí ze snímacího podavače</a:t>
            </a:r>
          </a:p>
          <a:p>
            <a:pPr marL="742950" lvl="2" indent="-342900"/>
            <a:r>
              <a:rPr lang="cs-CZ" smtClean="0"/>
              <a:t>Investiční úspora → dva MasterTig LT 250 mohou být napájeny z jednoho MASTER S400/500</a:t>
            </a:r>
            <a:endParaRPr lang="en-GB" smtClean="0"/>
          </a:p>
        </p:txBody>
      </p:sp>
      <p:cxnSp>
        <p:nvCxnSpPr>
          <p:cNvPr id="23556" name="Straight Connector 12"/>
          <p:cNvCxnSpPr>
            <a:cxnSpLocks noChangeShapeType="1"/>
          </p:cNvCxnSpPr>
          <p:nvPr/>
        </p:nvCxnSpPr>
        <p:spPr bwMode="auto">
          <a:xfrm>
            <a:off x="7188200" y="4832350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57" name="Straight Connector 15"/>
          <p:cNvCxnSpPr>
            <a:cxnSpLocks noChangeShapeType="1"/>
          </p:cNvCxnSpPr>
          <p:nvPr/>
        </p:nvCxnSpPr>
        <p:spPr bwMode="auto">
          <a:xfrm>
            <a:off x="7188200" y="4681538"/>
            <a:ext cx="3175" cy="4429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Rectangle 3"/>
          <p:cNvSpPr txBox="1">
            <a:spLocks noChangeArrowheads="1"/>
          </p:cNvSpPr>
          <p:nvPr/>
        </p:nvSpPr>
        <p:spPr bwMode="auto">
          <a:xfrm>
            <a:off x="522288" y="404813"/>
            <a:ext cx="8215312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Přínosy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  <p:pic>
        <p:nvPicPr>
          <p:cNvPr id="23559" name="Picture 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0" y="620713"/>
            <a:ext cx="15843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620713"/>
            <a:ext cx="15843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561" name="Straight Connector 16"/>
          <p:cNvCxnSpPr>
            <a:cxnSpLocks noChangeShapeType="1"/>
          </p:cNvCxnSpPr>
          <p:nvPr/>
        </p:nvCxnSpPr>
        <p:spPr bwMode="auto">
          <a:xfrm>
            <a:off x="7308850" y="1241425"/>
            <a:ext cx="0" cy="1984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2" name="Straight Connector 17"/>
          <p:cNvCxnSpPr>
            <a:cxnSpLocks noChangeShapeType="1"/>
          </p:cNvCxnSpPr>
          <p:nvPr/>
        </p:nvCxnSpPr>
        <p:spPr bwMode="auto">
          <a:xfrm>
            <a:off x="7056438" y="1241425"/>
            <a:ext cx="5032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4FAEA4-ECF9-41AD-8792-9B0C17D022D3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24578" name="Picture 2" descr="C:\Documents and Settings\vaermjar\Local Settings\Temporary Internet Files\Content.Outlook\A2ALAJCL\master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225" y="1916113"/>
            <a:ext cx="3059113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611" name="Group 35"/>
          <p:cNvGraphicFramePr>
            <a:graphicFrameLocks noGrp="1"/>
          </p:cNvGraphicFramePr>
          <p:nvPr/>
        </p:nvGraphicFramePr>
        <p:xfrm>
          <a:off x="539750" y="1684338"/>
          <a:ext cx="8010525" cy="4289062"/>
        </p:xfrm>
        <a:graphic>
          <a:graphicData uri="http://schemas.openxmlformats.org/drawingml/2006/table">
            <a:tbl>
              <a:tblPr/>
              <a:tblGrid>
                <a:gridCol w="2160588"/>
                <a:gridCol w="2860675"/>
                <a:gridCol w="2989262"/>
              </a:tblGrid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Master S 400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Master S 500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Připojovací napětí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380 – 440 V(-10% ... +10%)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380-440 V (-10%…+10%)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Výstup při 40°C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 A / 60%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 A / 60%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310 A / 100%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390 A / 100%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Rozsah svařování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 – 400 A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– 500 A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Rozsah operační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teploty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- 20 … + 50°C</a:t>
                      </a:r>
                    </a:p>
                  </a:txBody>
                  <a:tcPr marL="91433" marR="91433" marT="45696" marB="4569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- 20…+50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°C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pojistka (zpožďující)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A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25A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Rozměry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530x270x320mm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530 x 270 x 320 mm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573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Váha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kg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kg</a:t>
                      </a:r>
                    </a:p>
                  </a:txBody>
                  <a:tcPr marL="91433" marR="91433"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4607" name="Title 3"/>
          <p:cNvSpPr txBox="1">
            <a:spLocks/>
          </p:cNvSpPr>
          <p:nvPr/>
        </p:nvSpPr>
        <p:spPr bwMode="auto">
          <a:xfrm>
            <a:off x="468313" y="1265238"/>
            <a:ext cx="32400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000" b="1">
                <a:latin typeface="Arial Narrow" pitchFamily="34" charset="0"/>
              </a:rPr>
              <a:t>Techni</a:t>
            </a:r>
            <a:r>
              <a:rPr lang="cs-CZ" sz="2000" b="1">
                <a:latin typeface="Arial Narrow" pitchFamily="34" charset="0"/>
              </a:rPr>
              <a:t>cké</a:t>
            </a:r>
            <a:r>
              <a:rPr lang="en-GB" sz="2000" b="1">
                <a:latin typeface="Arial Narrow" pitchFamily="34" charset="0"/>
              </a:rPr>
              <a:t> spe</a:t>
            </a:r>
            <a:r>
              <a:rPr lang="cs-CZ" sz="2000" b="1">
                <a:latin typeface="Arial Narrow" pitchFamily="34" charset="0"/>
              </a:rPr>
              <a:t>cifikace</a:t>
            </a:r>
            <a:endParaRPr lang="en-GB" sz="2000" b="1">
              <a:latin typeface="Arial Narrow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333375"/>
            <a:ext cx="8215313" cy="871538"/>
          </a:xfrm>
          <a:prstGeom prst="rect">
            <a:avLst/>
          </a:prstGeom>
        </p:spPr>
        <p:txBody>
          <a:bodyPr/>
          <a:lstStyle/>
          <a:p>
            <a:r>
              <a:rPr lang="cs-CZ" sz="2800" b="1">
                <a:solidFill>
                  <a:srgbClr val="F57300"/>
                </a:solidFill>
                <a:latin typeface="Arial Narrow" pitchFamily="34" charset="0"/>
              </a:rPr>
              <a:t>Přínosy</a:t>
            </a:r>
            <a:endParaRPr lang="fi-FI" sz="2800" b="1">
              <a:solidFill>
                <a:srgbClr val="F57300"/>
              </a:solidFill>
              <a:latin typeface="Arial Narrow" pitchFamily="34" charset="0"/>
            </a:endParaRPr>
          </a:p>
          <a:p>
            <a:r>
              <a:rPr lang="fi-FI" i="1"/>
              <a:t>Master S400 &amp; S500</a:t>
            </a:r>
            <a:endParaRPr lang="en-GB" i="1"/>
          </a:p>
          <a:p>
            <a:endParaRPr lang="en-US" sz="2800" b="1">
              <a:solidFill>
                <a:srgbClr val="F573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mppi_template_2012">
  <a:themeElements>
    <a:clrScheme name="Kempp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emppi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Kempp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mpp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mpp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mpp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mpp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mpp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mpp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emppi Content Pages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kemppi_template_2012</Template>
  <TotalTime>16650</TotalTime>
  <Words>223</Words>
  <Application>Microsoft Office PowerPoint</Application>
  <PresentationFormat>Předvádění na obrazovce (4:3)</PresentationFormat>
  <Paragraphs>92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kemppi_template_2012</vt:lpstr>
      <vt:lpstr>Kemppi Content Pages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Kemppi Oy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S PIM</dc:title>
  <dc:creator>Jari.Vaerma@kemppi.com</dc:creator>
  <cp:lastModifiedBy>Pavel</cp:lastModifiedBy>
  <cp:revision>89</cp:revision>
  <dcterms:created xsi:type="dcterms:W3CDTF">2013-03-21T07:46:31Z</dcterms:created>
  <dcterms:modified xsi:type="dcterms:W3CDTF">2014-04-20T20:49:11Z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0x0101006EEBE1A6E025C64DA98D3BA611D9DCEB040085ED375B0F9B4D47B23012D291B2E38C</vt:lpwstr>
  </property>
  <property fmtid="{D5CDD505-2E9C-101B-9397-08002B2CF9AE}" pid="3" name="Document Type">
    <vt:lpwstr>44</vt:lpwstr>
  </property>
  <property fmtid="{D5CDD505-2E9C-101B-9397-08002B2CF9AE}" pid="4" name="Language">
    <vt:lpwstr>Finnish (Finland)</vt:lpwstr>
  </property>
  <property fmtid="{D5CDD505-2E9C-101B-9397-08002B2CF9AE}" pid="5" name="Description1">
    <vt:lpwstr/>
  </property>
  <property fmtid="{D5CDD505-2E9C-101B-9397-08002B2CF9AE}" pid="6" name="TaxCatchAll">
    <vt:lpwstr/>
  </property>
  <property fmtid="{D5CDD505-2E9C-101B-9397-08002B2CF9AE}" pid="7" name="nce2eb8d18834543b7f42f83c91f1444">
    <vt:lpwstr/>
  </property>
  <property fmtid="{D5CDD505-2E9C-101B-9397-08002B2CF9AE}" pid="8" name="g6b9b04edd6643239062b0cded843dde">
    <vt:lpwstr/>
  </property>
</Properties>
</file>